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85724"/>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Pizza Sales Insights &amp; Business Analysis</a:t>
            </a:r>
            <a:endParaRPr lang="en-US" sz="4450" dirty="0"/>
          </a:p>
        </p:txBody>
      </p:sp>
      <p:sp>
        <p:nvSpPr>
          <p:cNvPr id="4" name="Text 1"/>
          <p:cNvSpPr/>
          <p:nvPr/>
        </p:nvSpPr>
        <p:spPr>
          <a:xfrm>
            <a:off x="6280190" y="3743444"/>
            <a:ext cx="7556421"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Understanding demand, product performance, and seating utilisation through data</a:t>
            </a:r>
            <a:endParaRPr lang="en-US" sz="2200" dirty="0"/>
          </a:p>
        </p:txBody>
      </p:sp>
      <p:sp>
        <p:nvSpPr>
          <p:cNvPr id="5" name="Text 2"/>
          <p:cNvSpPr/>
          <p:nvPr/>
        </p:nvSpPr>
        <p:spPr>
          <a:xfrm>
            <a:off x="6280190" y="4792266"/>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 analysed pizza sales data using Python to uncover when we are busiest, how many pizzas we produce during peak hours, which pizzas perform best and worst, our average order value, and how efficiently we use our seating capacity.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64701" y="365046"/>
            <a:ext cx="3319343" cy="414933"/>
          </a:xfrm>
          <a:prstGeom prst="rect">
            <a:avLst/>
          </a:prstGeom>
          <a:noFill/>
          <a:ln/>
        </p:spPr>
        <p:txBody>
          <a:bodyPr wrap="none" lIns="0" tIns="0" rIns="0" bIns="0" rtlCol="0" anchor="t"/>
          <a:lstStyle/>
          <a:p>
            <a:pPr algn="l" indent="0" marL="0">
              <a:lnSpc>
                <a:spcPts val="3250"/>
              </a:lnSpc>
              <a:buNone/>
            </a:pPr>
            <a:r>
              <a:rPr lang="en-US" sz="2600" b="1" dirty="0">
                <a:solidFill>
                  <a:srgbClr val="000000"/>
                </a:solidFill>
                <a:latin typeface="Inter Bold" pitchFamily="34" charset="0"/>
                <a:ea typeface="Inter Bold" pitchFamily="34" charset="-122"/>
                <a:cs typeface="Inter Bold" pitchFamily="34" charset="-120"/>
              </a:rPr>
              <a:t>Data &amp; Methodology</a:t>
            </a:r>
            <a:endParaRPr lang="en-US" sz="2600" dirty="0"/>
          </a:p>
        </p:txBody>
      </p:sp>
      <p:sp>
        <p:nvSpPr>
          <p:cNvPr id="3" name="Text 1"/>
          <p:cNvSpPr/>
          <p:nvPr/>
        </p:nvSpPr>
        <p:spPr>
          <a:xfrm>
            <a:off x="464701" y="1111806"/>
            <a:ext cx="1659612" cy="207407"/>
          </a:xfrm>
          <a:prstGeom prst="rect">
            <a:avLst/>
          </a:prstGeom>
          <a:noFill/>
          <a:ln/>
        </p:spPr>
        <p:txBody>
          <a:bodyPr wrap="none" lIns="0" tIns="0" rIns="0" bIns="0" rtlCol="0" anchor="t"/>
          <a:lstStyle/>
          <a:p>
            <a:pPr algn="l" indent="0" marL="0">
              <a:lnSpc>
                <a:spcPts val="1600"/>
              </a:lnSpc>
              <a:buNone/>
            </a:pPr>
            <a:r>
              <a:rPr lang="en-US" sz="1300" b="1" dirty="0">
                <a:solidFill>
                  <a:srgbClr val="000000"/>
                </a:solidFill>
                <a:latin typeface="Inter Bold" pitchFamily="34" charset="0"/>
                <a:ea typeface="Inter Bold" pitchFamily="34" charset="-122"/>
                <a:cs typeface="Inter Bold" pitchFamily="34" charset="-120"/>
              </a:rPr>
              <a:t>Dataset Overview</a:t>
            </a:r>
            <a:endParaRPr lang="en-US" sz="1300" dirty="0"/>
          </a:p>
        </p:txBody>
      </p:sp>
      <p:sp>
        <p:nvSpPr>
          <p:cNvPr id="4" name="Text 2"/>
          <p:cNvSpPr/>
          <p:nvPr/>
        </p:nvSpPr>
        <p:spPr>
          <a:xfrm>
            <a:off x="464701" y="1451967"/>
            <a:ext cx="8091011" cy="424815"/>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Pizza sales transaction data including order ID, date, time, quantity, pizza type, and revenue. We grouped data by day, hour, and product type to extract meaningful patterns.</a:t>
            </a:r>
            <a:endParaRPr lang="en-US" sz="1000" dirty="0"/>
          </a:p>
        </p:txBody>
      </p:sp>
      <p:sp>
        <p:nvSpPr>
          <p:cNvPr id="5" name="Text 3"/>
          <p:cNvSpPr/>
          <p:nvPr/>
        </p:nvSpPr>
        <p:spPr>
          <a:xfrm>
            <a:off x="464701" y="2009537"/>
            <a:ext cx="1659612" cy="207407"/>
          </a:xfrm>
          <a:prstGeom prst="rect">
            <a:avLst/>
          </a:prstGeom>
          <a:noFill/>
          <a:ln/>
        </p:spPr>
        <p:txBody>
          <a:bodyPr wrap="none" lIns="0" tIns="0" rIns="0" bIns="0" rtlCol="0" anchor="t"/>
          <a:lstStyle/>
          <a:p>
            <a:pPr algn="l" indent="0" marL="0">
              <a:lnSpc>
                <a:spcPts val="1600"/>
              </a:lnSpc>
              <a:buNone/>
            </a:pPr>
            <a:r>
              <a:rPr lang="en-US" sz="1300" b="1" dirty="0">
                <a:solidFill>
                  <a:srgbClr val="000000"/>
                </a:solidFill>
                <a:latin typeface="Inter Bold" pitchFamily="34" charset="0"/>
                <a:ea typeface="Inter Bold" pitchFamily="34" charset="-122"/>
                <a:cs typeface="Inter Bold" pitchFamily="34" charset="-120"/>
              </a:rPr>
              <a:t>Tools &amp; Technology</a:t>
            </a:r>
            <a:endParaRPr lang="en-US" sz="1300" dirty="0"/>
          </a:p>
        </p:txBody>
      </p:sp>
      <p:sp>
        <p:nvSpPr>
          <p:cNvPr id="6" name="Text 4"/>
          <p:cNvSpPr/>
          <p:nvPr/>
        </p:nvSpPr>
        <p:spPr>
          <a:xfrm>
            <a:off x="464701" y="2349698"/>
            <a:ext cx="8091011" cy="212408"/>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272525"/>
                </a:solidFill>
                <a:latin typeface="Inter" pitchFamily="34" charset="0"/>
                <a:ea typeface="Inter" pitchFamily="34" charset="-122"/>
                <a:cs typeface="Inter" pitchFamily="34" charset="-120"/>
              </a:rPr>
              <a:t>Python for data processing</a:t>
            </a:r>
            <a:endParaRPr lang="en-US" sz="1000" dirty="0"/>
          </a:p>
        </p:txBody>
      </p:sp>
      <p:sp>
        <p:nvSpPr>
          <p:cNvPr id="7" name="Text 5"/>
          <p:cNvSpPr/>
          <p:nvPr/>
        </p:nvSpPr>
        <p:spPr>
          <a:xfrm>
            <a:off x="464701" y="2608540"/>
            <a:ext cx="8091011" cy="212408"/>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272525"/>
                </a:solidFill>
                <a:latin typeface="Inter" pitchFamily="34" charset="0"/>
                <a:ea typeface="Inter" pitchFamily="34" charset="-122"/>
                <a:cs typeface="Inter" pitchFamily="34" charset="-120"/>
              </a:rPr>
              <a:t>Pandas for grouping &amp; aggregations</a:t>
            </a:r>
            <a:endParaRPr lang="en-US" sz="1000" dirty="0"/>
          </a:p>
        </p:txBody>
      </p:sp>
      <p:sp>
        <p:nvSpPr>
          <p:cNvPr id="8" name="Text 6"/>
          <p:cNvSpPr/>
          <p:nvPr/>
        </p:nvSpPr>
        <p:spPr>
          <a:xfrm>
            <a:off x="464701" y="2867382"/>
            <a:ext cx="8091011" cy="212408"/>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272525"/>
                </a:solidFill>
                <a:latin typeface="Inter" pitchFamily="34" charset="0"/>
                <a:ea typeface="Inter" pitchFamily="34" charset="-122"/>
                <a:cs typeface="Inter" pitchFamily="34" charset="-120"/>
              </a:rPr>
              <a:t>Matplotlib/Seaborn for visualisations</a:t>
            </a:r>
            <a:endParaRPr lang="en-US" sz="1000" dirty="0"/>
          </a:p>
        </p:txBody>
      </p:sp>
      <p:pic>
        <p:nvPicPr>
          <p:cNvPr id="9" name="Image 0" descr="preencoded.png">    </p:cNvPr>
          <p:cNvPicPr>
            <a:picLocks noChangeAspect="1"/>
          </p:cNvPicPr>
          <p:nvPr/>
        </p:nvPicPr>
        <p:blipFill>
          <a:blip r:embed="rId1"/>
          <a:stretch>
            <a:fillRect/>
          </a:stretch>
        </p:blipFill>
        <p:spPr>
          <a:xfrm>
            <a:off x="8887182" y="1128355"/>
            <a:ext cx="5286018" cy="5286018"/>
          </a:xfrm>
          <a:prstGeom prst="rect">
            <a:avLst/>
          </a:prstGeom>
        </p:spPr>
      </p:pic>
      <p:pic>
        <p:nvPicPr>
          <p:cNvPr id="10" name="Image 1" descr="preencoded.png">    </p:cNvPr>
          <p:cNvPicPr>
            <a:picLocks noChangeAspect="1"/>
          </p:cNvPicPr>
          <p:nvPr/>
        </p:nvPicPr>
        <p:blipFill>
          <a:blip r:embed="rId2"/>
          <a:stretch>
            <a:fillRect/>
          </a:stretch>
        </p:blipFill>
        <p:spPr>
          <a:xfrm>
            <a:off x="464701" y="6712982"/>
            <a:ext cx="6850499" cy="531019"/>
          </a:xfrm>
          <a:prstGeom prst="rect">
            <a:avLst/>
          </a:prstGeom>
        </p:spPr>
      </p:pic>
      <p:sp>
        <p:nvSpPr>
          <p:cNvPr id="11" name="Text 7"/>
          <p:cNvSpPr/>
          <p:nvPr/>
        </p:nvSpPr>
        <p:spPr>
          <a:xfrm>
            <a:off x="597456" y="7376755"/>
            <a:ext cx="1659612" cy="207407"/>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Raw Data</a:t>
            </a:r>
            <a:endParaRPr lang="en-US" sz="1300" dirty="0"/>
          </a:p>
        </p:txBody>
      </p:sp>
      <p:sp>
        <p:nvSpPr>
          <p:cNvPr id="12" name="Text 8"/>
          <p:cNvSpPr/>
          <p:nvPr/>
        </p:nvSpPr>
        <p:spPr>
          <a:xfrm>
            <a:off x="597456" y="7663815"/>
            <a:ext cx="6584990" cy="212408"/>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Sales transactions</a:t>
            </a:r>
            <a:endParaRPr lang="en-US" sz="1000" dirty="0"/>
          </a:p>
        </p:txBody>
      </p:sp>
      <p:pic>
        <p:nvPicPr>
          <p:cNvPr id="13" name="Image 2" descr="preencoded.png">    </p:cNvPr>
          <p:cNvPicPr>
            <a:picLocks noChangeAspect="1"/>
          </p:cNvPicPr>
          <p:nvPr/>
        </p:nvPicPr>
        <p:blipFill>
          <a:blip r:embed="rId3"/>
          <a:stretch>
            <a:fillRect/>
          </a:stretch>
        </p:blipFill>
        <p:spPr>
          <a:xfrm>
            <a:off x="7315200" y="6712982"/>
            <a:ext cx="6850499" cy="531019"/>
          </a:xfrm>
          <a:prstGeom prst="rect">
            <a:avLst/>
          </a:prstGeom>
        </p:spPr>
      </p:pic>
      <p:sp>
        <p:nvSpPr>
          <p:cNvPr id="14" name="Text 9"/>
          <p:cNvSpPr/>
          <p:nvPr/>
        </p:nvSpPr>
        <p:spPr>
          <a:xfrm>
            <a:off x="7447955" y="7376755"/>
            <a:ext cx="1659612" cy="207407"/>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Cleaning</a:t>
            </a:r>
            <a:endParaRPr lang="en-US" sz="1300" dirty="0"/>
          </a:p>
        </p:txBody>
      </p:sp>
      <p:sp>
        <p:nvSpPr>
          <p:cNvPr id="15" name="Text 10"/>
          <p:cNvSpPr/>
          <p:nvPr/>
        </p:nvSpPr>
        <p:spPr>
          <a:xfrm>
            <a:off x="7447955" y="7663815"/>
            <a:ext cx="6584990" cy="212408"/>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Data validation</a:t>
            </a:r>
            <a:endParaRPr lang="en-US" sz="1000" dirty="0"/>
          </a:p>
        </p:txBody>
      </p:sp>
      <p:pic>
        <p:nvPicPr>
          <p:cNvPr id="16" name="Image 3" descr="preencoded.png">    </p:cNvPr>
          <p:cNvPicPr>
            <a:picLocks noChangeAspect="1"/>
          </p:cNvPicPr>
          <p:nvPr/>
        </p:nvPicPr>
        <p:blipFill>
          <a:blip r:embed="rId4"/>
          <a:stretch>
            <a:fillRect/>
          </a:stretch>
        </p:blipFill>
        <p:spPr>
          <a:xfrm>
            <a:off x="464701" y="8008977"/>
            <a:ext cx="6850499" cy="531019"/>
          </a:xfrm>
          <a:prstGeom prst="rect">
            <a:avLst/>
          </a:prstGeom>
        </p:spPr>
      </p:pic>
      <p:sp>
        <p:nvSpPr>
          <p:cNvPr id="17" name="Text 11"/>
          <p:cNvSpPr/>
          <p:nvPr/>
        </p:nvSpPr>
        <p:spPr>
          <a:xfrm>
            <a:off x="597456" y="8672751"/>
            <a:ext cx="1659612" cy="207407"/>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Aggregation</a:t>
            </a:r>
            <a:endParaRPr lang="en-US" sz="1300" dirty="0"/>
          </a:p>
        </p:txBody>
      </p:sp>
      <p:sp>
        <p:nvSpPr>
          <p:cNvPr id="18" name="Text 12"/>
          <p:cNvSpPr/>
          <p:nvPr/>
        </p:nvSpPr>
        <p:spPr>
          <a:xfrm>
            <a:off x="597456" y="8959810"/>
            <a:ext cx="6584990" cy="212408"/>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Pattern extraction</a:t>
            </a:r>
            <a:endParaRPr lang="en-US" sz="1000" dirty="0"/>
          </a:p>
        </p:txBody>
      </p:sp>
      <p:pic>
        <p:nvPicPr>
          <p:cNvPr id="19" name="Image 4" descr="preencoded.png">    </p:cNvPr>
          <p:cNvPicPr>
            <a:picLocks noChangeAspect="1"/>
          </p:cNvPicPr>
          <p:nvPr/>
        </p:nvPicPr>
        <p:blipFill>
          <a:blip r:embed="rId5"/>
          <a:stretch>
            <a:fillRect/>
          </a:stretch>
        </p:blipFill>
        <p:spPr>
          <a:xfrm>
            <a:off x="7315200" y="8008977"/>
            <a:ext cx="6850499" cy="531019"/>
          </a:xfrm>
          <a:prstGeom prst="rect">
            <a:avLst/>
          </a:prstGeom>
        </p:spPr>
      </p:pic>
      <p:sp>
        <p:nvSpPr>
          <p:cNvPr id="20" name="Text 13"/>
          <p:cNvSpPr/>
          <p:nvPr/>
        </p:nvSpPr>
        <p:spPr>
          <a:xfrm>
            <a:off x="7447955" y="8672751"/>
            <a:ext cx="1659612" cy="207407"/>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Insights</a:t>
            </a:r>
            <a:endParaRPr lang="en-US" sz="1300" dirty="0"/>
          </a:p>
        </p:txBody>
      </p:sp>
      <p:sp>
        <p:nvSpPr>
          <p:cNvPr id="21" name="Text 14"/>
          <p:cNvSpPr/>
          <p:nvPr/>
        </p:nvSpPr>
        <p:spPr>
          <a:xfrm>
            <a:off x="7447955" y="8959810"/>
            <a:ext cx="6584990" cy="212408"/>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Business actions</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42555" y="347663"/>
            <a:ext cx="3309818" cy="395049"/>
          </a:xfrm>
          <a:prstGeom prst="rect">
            <a:avLst/>
          </a:prstGeom>
          <a:noFill/>
          <a:ln/>
        </p:spPr>
        <p:txBody>
          <a:bodyPr wrap="none" lIns="0" tIns="0" rIns="0" bIns="0" rtlCol="0" anchor="t"/>
          <a:lstStyle/>
          <a:p>
            <a:pPr algn="l" indent="0" marL="0">
              <a:lnSpc>
                <a:spcPts val="3100"/>
              </a:lnSpc>
              <a:buNone/>
            </a:pPr>
            <a:r>
              <a:rPr lang="en-US" sz="2450" b="1" dirty="0">
                <a:solidFill>
                  <a:srgbClr val="000000"/>
                </a:solidFill>
                <a:latin typeface="Inter Bold" pitchFamily="34" charset="0"/>
                <a:ea typeface="Inter Bold" pitchFamily="34" charset="-122"/>
                <a:cs typeface="Inter Bold" pitchFamily="34" charset="-120"/>
              </a:rPr>
              <a:t>Busiest Days &amp; Times</a:t>
            </a:r>
            <a:endParaRPr lang="en-US" sz="2450" dirty="0"/>
          </a:p>
        </p:txBody>
      </p:sp>
      <p:sp>
        <p:nvSpPr>
          <p:cNvPr id="3" name="Text 1"/>
          <p:cNvSpPr/>
          <p:nvPr/>
        </p:nvSpPr>
        <p:spPr>
          <a:xfrm>
            <a:off x="442555" y="995601"/>
            <a:ext cx="13745289" cy="202287"/>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We grouped orders by weekday and hour, then counted transactions to identify peak service windows.</a:t>
            </a:r>
            <a:endParaRPr lang="en-US" sz="950" dirty="0"/>
          </a:p>
        </p:txBody>
      </p:sp>
      <p:pic>
        <p:nvPicPr>
          <p:cNvPr id="4" name="Image 0" descr="preencoded.png">    </p:cNvPr>
          <p:cNvPicPr>
            <a:picLocks noChangeAspect="1"/>
          </p:cNvPicPr>
          <p:nvPr/>
        </p:nvPicPr>
        <p:blipFill>
          <a:blip r:embed="rId1"/>
          <a:stretch>
            <a:fillRect/>
          </a:stretch>
        </p:blipFill>
        <p:spPr>
          <a:xfrm>
            <a:off x="442555" y="1340048"/>
            <a:ext cx="13745289" cy="7697272"/>
          </a:xfrm>
          <a:prstGeom prst="rect">
            <a:avLst/>
          </a:prstGeom>
        </p:spPr>
      </p:pic>
      <p:sp>
        <p:nvSpPr>
          <p:cNvPr id="5" name="Shape 2"/>
          <p:cNvSpPr/>
          <p:nvPr/>
        </p:nvSpPr>
        <p:spPr>
          <a:xfrm>
            <a:off x="442555" y="9179481"/>
            <a:ext cx="4497467" cy="946190"/>
          </a:xfrm>
          <a:prstGeom prst="roundRect">
            <a:avLst>
              <a:gd name="adj" fmla="val 5613"/>
            </a:avLst>
          </a:prstGeom>
          <a:solidFill>
            <a:srgbClr val="DADBF1"/>
          </a:solidFill>
          <a:ln w="7620">
            <a:solidFill>
              <a:srgbClr val="C0C1D7"/>
            </a:solidFill>
            <a:prstDash val="solid"/>
          </a:ln>
        </p:spPr>
      </p:sp>
      <p:sp>
        <p:nvSpPr>
          <p:cNvPr id="6" name="Text 3"/>
          <p:cNvSpPr/>
          <p:nvPr/>
        </p:nvSpPr>
        <p:spPr>
          <a:xfrm>
            <a:off x="576620" y="9313545"/>
            <a:ext cx="1580674" cy="197644"/>
          </a:xfrm>
          <a:prstGeom prst="rect">
            <a:avLst/>
          </a:prstGeom>
          <a:noFill/>
          <a:ln/>
        </p:spPr>
        <p:txBody>
          <a:bodyPr wrap="none" lIns="0" tIns="0" rIns="0" bIns="0" rtlCol="0" anchor="t"/>
          <a:lstStyle/>
          <a:p>
            <a:pPr algn="l" indent="0" marL="0">
              <a:lnSpc>
                <a:spcPts val="1550"/>
              </a:lnSpc>
              <a:buNone/>
            </a:pPr>
            <a:r>
              <a:rPr lang="en-US" sz="1200" b="1" dirty="0">
                <a:solidFill>
                  <a:srgbClr val="272525"/>
                </a:solidFill>
                <a:latin typeface="Inter Bold" pitchFamily="34" charset="0"/>
                <a:ea typeface="Inter Bold" pitchFamily="34" charset="-122"/>
                <a:cs typeface="Inter Bold" pitchFamily="34" charset="-120"/>
              </a:rPr>
              <a:t>Weekend Rush</a:t>
            </a:r>
            <a:endParaRPr lang="en-US" sz="1200" dirty="0"/>
          </a:p>
        </p:txBody>
      </p:sp>
      <p:sp>
        <p:nvSpPr>
          <p:cNvPr id="7" name="Text 4"/>
          <p:cNvSpPr/>
          <p:nvPr/>
        </p:nvSpPr>
        <p:spPr>
          <a:xfrm>
            <a:off x="576620" y="9587032"/>
            <a:ext cx="4229338" cy="404574"/>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Orders spike on weekends, particularly Friday through Sunday evenings</a:t>
            </a:r>
            <a:endParaRPr lang="en-US" sz="950" dirty="0"/>
          </a:p>
        </p:txBody>
      </p:sp>
      <p:sp>
        <p:nvSpPr>
          <p:cNvPr id="8" name="Shape 5"/>
          <p:cNvSpPr/>
          <p:nvPr/>
        </p:nvSpPr>
        <p:spPr>
          <a:xfrm>
            <a:off x="5066467" y="9179481"/>
            <a:ext cx="4497467" cy="946190"/>
          </a:xfrm>
          <a:prstGeom prst="roundRect">
            <a:avLst>
              <a:gd name="adj" fmla="val 5613"/>
            </a:avLst>
          </a:prstGeom>
          <a:solidFill>
            <a:srgbClr val="DADBF1"/>
          </a:solidFill>
          <a:ln w="7620">
            <a:solidFill>
              <a:srgbClr val="C0C1D7"/>
            </a:solidFill>
            <a:prstDash val="solid"/>
          </a:ln>
        </p:spPr>
      </p:sp>
      <p:sp>
        <p:nvSpPr>
          <p:cNvPr id="9" name="Text 6"/>
          <p:cNvSpPr/>
          <p:nvPr/>
        </p:nvSpPr>
        <p:spPr>
          <a:xfrm>
            <a:off x="5200531" y="9313545"/>
            <a:ext cx="1580674" cy="197644"/>
          </a:xfrm>
          <a:prstGeom prst="rect">
            <a:avLst/>
          </a:prstGeom>
          <a:noFill/>
          <a:ln/>
        </p:spPr>
        <p:txBody>
          <a:bodyPr wrap="none" lIns="0" tIns="0" rIns="0" bIns="0" rtlCol="0" anchor="t"/>
          <a:lstStyle/>
          <a:p>
            <a:pPr algn="l" indent="0" marL="0">
              <a:lnSpc>
                <a:spcPts val="1550"/>
              </a:lnSpc>
              <a:buNone/>
            </a:pPr>
            <a:r>
              <a:rPr lang="en-US" sz="1200" b="1" dirty="0">
                <a:solidFill>
                  <a:srgbClr val="272525"/>
                </a:solidFill>
                <a:latin typeface="Inter Bold" pitchFamily="34" charset="0"/>
                <a:ea typeface="Inter Bold" pitchFamily="34" charset="-122"/>
                <a:cs typeface="Inter Bold" pitchFamily="34" charset="-120"/>
              </a:rPr>
              <a:t>Lunch Peak</a:t>
            </a:r>
            <a:endParaRPr lang="en-US" sz="1200" dirty="0"/>
          </a:p>
        </p:txBody>
      </p:sp>
      <p:sp>
        <p:nvSpPr>
          <p:cNvPr id="10" name="Text 7"/>
          <p:cNvSpPr/>
          <p:nvPr/>
        </p:nvSpPr>
        <p:spPr>
          <a:xfrm>
            <a:off x="5200531" y="9587032"/>
            <a:ext cx="4229338" cy="202287"/>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Smaller but consistent peak during weekday lunch hours</a:t>
            </a:r>
            <a:endParaRPr lang="en-US" sz="950" dirty="0"/>
          </a:p>
        </p:txBody>
      </p:sp>
      <p:sp>
        <p:nvSpPr>
          <p:cNvPr id="11" name="Shape 8"/>
          <p:cNvSpPr/>
          <p:nvPr/>
        </p:nvSpPr>
        <p:spPr>
          <a:xfrm>
            <a:off x="9690378" y="9179481"/>
            <a:ext cx="4497467" cy="946190"/>
          </a:xfrm>
          <a:prstGeom prst="roundRect">
            <a:avLst>
              <a:gd name="adj" fmla="val 5613"/>
            </a:avLst>
          </a:prstGeom>
          <a:solidFill>
            <a:srgbClr val="DADBF1"/>
          </a:solidFill>
          <a:ln w="7620">
            <a:solidFill>
              <a:srgbClr val="C0C1D7"/>
            </a:solidFill>
            <a:prstDash val="solid"/>
          </a:ln>
        </p:spPr>
      </p:sp>
      <p:sp>
        <p:nvSpPr>
          <p:cNvPr id="12" name="Text 9"/>
          <p:cNvSpPr/>
          <p:nvPr/>
        </p:nvSpPr>
        <p:spPr>
          <a:xfrm>
            <a:off x="9824442" y="9313545"/>
            <a:ext cx="1580674" cy="197644"/>
          </a:xfrm>
          <a:prstGeom prst="rect">
            <a:avLst/>
          </a:prstGeom>
          <a:noFill/>
          <a:ln/>
        </p:spPr>
        <p:txBody>
          <a:bodyPr wrap="none" lIns="0" tIns="0" rIns="0" bIns="0" rtlCol="0" anchor="t"/>
          <a:lstStyle/>
          <a:p>
            <a:pPr algn="l" indent="0" marL="0">
              <a:lnSpc>
                <a:spcPts val="1550"/>
              </a:lnSpc>
              <a:buNone/>
            </a:pPr>
            <a:r>
              <a:rPr lang="en-US" sz="1200" b="1" dirty="0">
                <a:solidFill>
                  <a:srgbClr val="272525"/>
                </a:solidFill>
                <a:latin typeface="Inter Bold" pitchFamily="34" charset="0"/>
                <a:ea typeface="Inter Bold" pitchFamily="34" charset="-122"/>
                <a:cs typeface="Inter Bold" pitchFamily="34" charset="-120"/>
              </a:rPr>
              <a:t>Staffing Focus</a:t>
            </a:r>
            <a:endParaRPr lang="en-US" sz="1200" dirty="0"/>
          </a:p>
        </p:txBody>
      </p:sp>
      <p:sp>
        <p:nvSpPr>
          <p:cNvPr id="13" name="Text 10"/>
          <p:cNvSpPr/>
          <p:nvPr/>
        </p:nvSpPr>
        <p:spPr>
          <a:xfrm>
            <a:off x="9824442" y="9587032"/>
            <a:ext cx="4229338" cy="202287"/>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These are critical service windows requiring optimal staffing</a:t>
            </a:r>
            <a:endParaRPr lang="en-US" sz="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77679" y="375285"/>
            <a:ext cx="3712369" cy="426482"/>
          </a:xfrm>
          <a:prstGeom prst="rect">
            <a:avLst/>
          </a:prstGeom>
          <a:noFill/>
          <a:ln/>
        </p:spPr>
        <p:txBody>
          <a:bodyPr wrap="none" lIns="0" tIns="0" rIns="0" bIns="0" rtlCol="0" anchor="t"/>
          <a:lstStyle/>
          <a:p>
            <a:pPr algn="l" indent="0" marL="0">
              <a:lnSpc>
                <a:spcPts val="3350"/>
              </a:lnSpc>
              <a:buNone/>
            </a:pPr>
            <a:r>
              <a:rPr lang="en-US" sz="2650" b="1" dirty="0">
                <a:solidFill>
                  <a:srgbClr val="000000"/>
                </a:solidFill>
                <a:latin typeface="Inter Bold" pitchFamily="34" charset="0"/>
                <a:ea typeface="Inter Bold" pitchFamily="34" charset="-122"/>
                <a:cs typeface="Inter Bold" pitchFamily="34" charset="-120"/>
              </a:rPr>
              <a:t>Peak Pizza Production</a:t>
            </a:r>
            <a:endParaRPr lang="en-US" sz="2650" dirty="0"/>
          </a:p>
        </p:txBody>
      </p:sp>
      <p:sp>
        <p:nvSpPr>
          <p:cNvPr id="3" name="Text 1"/>
          <p:cNvSpPr/>
          <p:nvPr/>
        </p:nvSpPr>
        <p:spPr>
          <a:xfrm>
            <a:off x="477679" y="1074658"/>
            <a:ext cx="13675043" cy="218242"/>
          </a:xfrm>
          <a:prstGeom prst="rect">
            <a:avLst/>
          </a:prstGeom>
          <a:noFill/>
          <a:ln/>
        </p:spPr>
        <p:txBody>
          <a:bodyPr wrap="non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We summed the pizza quantities by hour to estimate kitchen output and identify production bottlenecks.</a:t>
            </a:r>
            <a:endParaRPr lang="en-US" sz="1050" dirty="0"/>
          </a:p>
        </p:txBody>
      </p:sp>
      <p:pic>
        <p:nvPicPr>
          <p:cNvPr id="4" name="Image 0" descr="preencoded.png">    </p:cNvPr>
          <p:cNvPicPr>
            <a:picLocks noChangeAspect="1"/>
          </p:cNvPicPr>
          <p:nvPr/>
        </p:nvPicPr>
        <p:blipFill>
          <a:blip r:embed="rId1"/>
          <a:stretch>
            <a:fillRect/>
          </a:stretch>
        </p:blipFill>
        <p:spPr>
          <a:xfrm>
            <a:off x="477679" y="1446371"/>
            <a:ext cx="13675043" cy="7657981"/>
          </a:xfrm>
          <a:prstGeom prst="rect">
            <a:avLst/>
          </a:prstGeom>
        </p:spPr>
      </p:pic>
      <p:sp>
        <p:nvSpPr>
          <p:cNvPr id="5" name="Shape 2"/>
          <p:cNvSpPr/>
          <p:nvPr/>
        </p:nvSpPr>
        <p:spPr>
          <a:xfrm>
            <a:off x="477679" y="9257824"/>
            <a:ext cx="13675043" cy="579715"/>
          </a:xfrm>
          <a:prstGeom prst="roundRect">
            <a:avLst>
              <a:gd name="adj" fmla="val 9889"/>
            </a:avLst>
          </a:prstGeom>
          <a:solidFill>
            <a:srgbClr val="B6D6FC"/>
          </a:solidFill>
          <a:ln/>
        </p:spPr>
      </p:sp>
      <p:pic>
        <p:nvPicPr>
          <p:cNvPr id="6" name="Image 1" descr="preencoded.png">    </p:cNvPr>
          <p:cNvPicPr>
            <a:picLocks noChangeAspect="1"/>
          </p:cNvPicPr>
          <p:nvPr/>
        </p:nvPicPr>
        <p:blipFill>
          <a:blip r:embed="rId2"/>
          <a:stretch>
            <a:fillRect/>
          </a:stretch>
        </p:blipFill>
        <p:spPr>
          <a:xfrm>
            <a:off x="614124" y="9461302"/>
            <a:ext cx="170617" cy="136446"/>
          </a:xfrm>
          <a:prstGeom prst="rect">
            <a:avLst/>
          </a:prstGeom>
        </p:spPr>
      </p:pic>
      <p:sp>
        <p:nvSpPr>
          <p:cNvPr id="7" name="Text 3"/>
          <p:cNvSpPr/>
          <p:nvPr/>
        </p:nvSpPr>
        <p:spPr>
          <a:xfrm>
            <a:off x="921187" y="9428321"/>
            <a:ext cx="13095089" cy="218242"/>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pitchFamily="34" charset="0"/>
                <a:ea typeface="Inter" pitchFamily="34" charset="-122"/>
                <a:cs typeface="Inter" pitchFamily="34" charset="-120"/>
              </a:rPr>
              <a:t>At peak evening hours, our kitchen produces 140-160 pizzas per hour, identifying crucial capacity planning needs and staff requirements.</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30354"/>
            <a:ext cx="784502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Menu Performance Analysis</a:t>
            </a:r>
            <a:endParaRPr lang="en-US" sz="4450" dirty="0"/>
          </a:p>
        </p:txBody>
      </p:sp>
      <p:sp>
        <p:nvSpPr>
          <p:cNvPr id="3" name="Text 1"/>
          <p:cNvSpPr/>
          <p:nvPr/>
        </p:nvSpPr>
        <p:spPr>
          <a:xfrm>
            <a:off x="793790" y="209276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 aggregated revenue per pizza type and ranked them to identify top and bottom performers.</a:t>
            </a:r>
            <a:endParaRPr lang="en-US" sz="1750" dirty="0"/>
          </a:p>
        </p:txBody>
      </p:sp>
      <p:sp>
        <p:nvSpPr>
          <p:cNvPr id="4" name="Text 2"/>
          <p:cNvSpPr/>
          <p:nvPr/>
        </p:nvSpPr>
        <p:spPr>
          <a:xfrm>
            <a:off x="793790" y="293762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t>
            </a:r>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 Top Performers</a:t>
            </a:r>
            <a:endParaRPr lang="en-US" sz="2200" dirty="0"/>
          </a:p>
        </p:txBody>
      </p:sp>
      <p:pic>
        <p:nvPicPr>
          <p:cNvPr id="5" name="Image 0" descr="preencoded.png">    </p:cNvPr>
          <p:cNvPicPr>
            <a:picLocks noChangeAspect="1"/>
          </p:cNvPicPr>
          <p:nvPr/>
        </p:nvPicPr>
        <p:blipFill>
          <a:blip r:embed="rId1"/>
          <a:stretch>
            <a:fillRect/>
          </a:stretch>
        </p:blipFill>
        <p:spPr>
          <a:xfrm>
            <a:off x="793790" y="3547110"/>
            <a:ext cx="6244709" cy="3496985"/>
          </a:xfrm>
          <a:prstGeom prst="rect">
            <a:avLst/>
          </a:prstGeom>
        </p:spPr>
      </p:pic>
      <p:sp>
        <p:nvSpPr>
          <p:cNvPr id="6" name="Text 3"/>
          <p:cNvSpPr/>
          <p:nvPr/>
        </p:nvSpPr>
        <p:spPr>
          <a:xfrm>
            <a:off x="7599521" y="2937629"/>
            <a:ext cx="283654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t>
            </a:r>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 Underperformers</a:t>
            </a:r>
            <a:endParaRPr lang="en-US" sz="2200" dirty="0"/>
          </a:p>
        </p:txBody>
      </p:sp>
      <p:sp>
        <p:nvSpPr>
          <p:cNvPr id="7" name="Text 4"/>
          <p:cNvSpPr/>
          <p:nvPr/>
        </p:nvSpPr>
        <p:spPr>
          <a:xfrm>
            <a:off x="7599521" y="351877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Brie Carre - ₹11,588</a:t>
            </a:r>
            <a:endParaRPr lang="en-US" sz="1750" dirty="0"/>
          </a:p>
        </p:txBody>
      </p:sp>
      <p:sp>
        <p:nvSpPr>
          <p:cNvPr id="8" name="Text 5"/>
          <p:cNvSpPr/>
          <p:nvPr/>
        </p:nvSpPr>
        <p:spPr>
          <a:xfrm>
            <a:off x="7599521" y="396097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Mediterranean - ₹15,360</a:t>
            </a:r>
            <a:endParaRPr lang="en-US" sz="1750" dirty="0"/>
          </a:p>
        </p:txBody>
      </p:sp>
      <p:sp>
        <p:nvSpPr>
          <p:cNvPr id="9" name="Text 6"/>
          <p:cNvSpPr/>
          <p:nvPr/>
        </p:nvSpPr>
        <p:spPr>
          <a:xfrm>
            <a:off x="7599521" y="440316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Spinach Pesto - ₹15,596</a:t>
            </a:r>
            <a:endParaRPr lang="en-US" sz="1750" dirty="0"/>
          </a:p>
        </p:txBody>
      </p:sp>
      <p:sp>
        <p:nvSpPr>
          <p:cNvPr id="10" name="Text 7"/>
          <p:cNvSpPr/>
          <p:nvPr/>
        </p:nvSpPr>
        <p:spPr>
          <a:xfrm>
            <a:off x="7599521" y="484536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Calabrese - ₹16,925</a:t>
            </a:r>
            <a:endParaRPr lang="en-US" sz="1750" dirty="0"/>
          </a:p>
        </p:txBody>
      </p:sp>
      <p:sp>
        <p:nvSpPr>
          <p:cNvPr id="11" name="Text 8"/>
          <p:cNvSpPr/>
          <p:nvPr/>
        </p:nvSpPr>
        <p:spPr>
          <a:xfrm>
            <a:off x="7599521" y="528756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Green Garden - ₹17,142</a:t>
            </a:r>
            <a:endParaRPr lang="en-US" sz="1750" dirty="0"/>
          </a:p>
        </p:txBody>
      </p:sp>
      <p:sp>
        <p:nvSpPr>
          <p:cNvPr id="12" name="Text 9"/>
          <p:cNvSpPr/>
          <p:nvPr/>
        </p:nvSpPr>
        <p:spPr>
          <a:xfrm>
            <a:off x="7599521" y="5854541"/>
            <a:ext cx="6244709" cy="725805"/>
          </a:xfrm>
          <a:prstGeom prst="rect">
            <a:avLst/>
          </a:prstGeom>
          <a:noFill/>
          <a:ln/>
        </p:spPr>
        <p:txBody>
          <a:bodyPr wrap="square" lIns="0" tIns="0" rIns="0" bIns="0" rtlCol="0" anchor="t"/>
          <a:lstStyle/>
          <a:p>
            <a:pPr algn="ctr" indent="0" marL="0">
              <a:lnSpc>
                <a:spcPts val="2850"/>
              </a:lnSpc>
              <a:buNone/>
            </a:pPr>
            <a:r>
              <a:rPr lang="en-US" sz="1750" b="1" dirty="0">
                <a:solidFill>
                  <a:srgbClr val="272525"/>
                </a:solidFill>
                <a:latin typeface="Inter" pitchFamily="34" charset="0"/>
                <a:ea typeface="Inter" pitchFamily="34" charset="-122"/>
                <a:cs typeface="Inter" pitchFamily="34" charset="-120"/>
              </a:rPr>
              <a:t>Action Required:</a:t>
            </a:r>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 Promote weak performers through marketing or consider menu redesign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74370"/>
            <a:ext cx="7556421" cy="2835354"/>
          </a:xfrm>
          <a:prstGeom prst="rect">
            <a:avLst/>
          </a:prstGeom>
          <a:noFill/>
          <a:ln/>
        </p:spPr>
        <p:txBody>
          <a:bodyPr wrap="square" lIns="0" tIns="0" rIns="0" bIns="0" rtlCol="0" anchor="t"/>
          <a:lstStyle/>
          <a:p>
            <a:pPr algn="l" indent="0" marL="0">
              <a:lnSpc>
                <a:spcPts val="11150"/>
              </a:lnSpc>
              <a:buNone/>
            </a:pPr>
            <a:r>
              <a:rPr lang="en-US" sz="8900" b="1" dirty="0">
                <a:solidFill>
                  <a:srgbClr val="000000"/>
                </a:solidFill>
                <a:latin typeface="Inter Bold" pitchFamily="34" charset="0"/>
                <a:ea typeface="Inter Bold" pitchFamily="34" charset="-122"/>
                <a:cs typeface="Inter Bold" pitchFamily="34" charset="-120"/>
              </a:rPr>
              <a:t>Average Order Value</a:t>
            </a:r>
            <a:endParaRPr lang="en-US" sz="8900" dirty="0"/>
          </a:p>
        </p:txBody>
      </p:sp>
      <p:sp>
        <p:nvSpPr>
          <p:cNvPr id="4" name="Text 1"/>
          <p:cNvSpPr/>
          <p:nvPr/>
        </p:nvSpPr>
        <p:spPr>
          <a:xfrm>
            <a:off x="6280190" y="3963233"/>
            <a:ext cx="2329815"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₹38.31</a:t>
            </a:r>
            <a:endParaRPr lang="en-US" sz="5850" dirty="0"/>
          </a:p>
        </p:txBody>
      </p:sp>
      <p:sp>
        <p:nvSpPr>
          <p:cNvPr id="5" name="Text 2"/>
          <p:cNvSpPr/>
          <p:nvPr/>
        </p:nvSpPr>
        <p:spPr>
          <a:xfrm>
            <a:off x="6280190" y="4995029"/>
            <a:ext cx="232981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Current AOV</a:t>
            </a:r>
            <a:endParaRPr lang="en-US" sz="2200" dirty="0"/>
          </a:p>
        </p:txBody>
      </p:sp>
      <p:sp>
        <p:nvSpPr>
          <p:cNvPr id="6" name="Text 3"/>
          <p:cNvSpPr/>
          <p:nvPr/>
        </p:nvSpPr>
        <p:spPr>
          <a:xfrm>
            <a:off x="6280190" y="5485448"/>
            <a:ext cx="2329815" cy="725805"/>
          </a:xfrm>
          <a:prstGeom prst="rect">
            <a:avLst/>
          </a:prstGeom>
          <a:noFill/>
          <a:ln/>
        </p:spPr>
        <p:txBody>
          <a:bodyPr wrap="squar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Total Revenue ÷ Total Orders</a:t>
            </a:r>
            <a:endParaRPr lang="en-US" sz="1750" dirty="0"/>
          </a:p>
        </p:txBody>
      </p:sp>
      <p:sp>
        <p:nvSpPr>
          <p:cNvPr id="7" name="Text 4"/>
          <p:cNvSpPr/>
          <p:nvPr/>
        </p:nvSpPr>
        <p:spPr>
          <a:xfrm>
            <a:off x="8893493" y="3963233"/>
            <a:ext cx="2329815"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2,346</a:t>
            </a:r>
            <a:endParaRPr lang="en-US" sz="5850" dirty="0"/>
          </a:p>
        </p:txBody>
      </p:sp>
      <p:sp>
        <p:nvSpPr>
          <p:cNvPr id="8" name="Text 5"/>
          <p:cNvSpPr/>
          <p:nvPr/>
        </p:nvSpPr>
        <p:spPr>
          <a:xfrm>
            <a:off x="8893493" y="4995029"/>
            <a:ext cx="232981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Total Orders</a:t>
            </a:r>
            <a:endParaRPr lang="en-US" sz="2200" dirty="0"/>
          </a:p>
        </p:txBody>
      </p:sp>
      <p:sp>
        <p:nvSpPr>
          <p:cNvPr id="9" name="Text 6"/>
          <p:cNvSpPr/>
          <p:nvPr/>
        </p:nvSpPr>
        <p:spPr>
          <a:xfrm>
            <a:off x="8893493" y="5485448"/>
            <a:ext cx="2329815" cy="725805"/>
          </a:xfrm>
          <a:prstGeom prst="rect">
            <a:avLst/>
          </a:prstGeom>
          <a:noFill/>
          <a:ln/>
        </p:spPr>
        <p:txBody>
          <a:bodyPr wrap="squar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Analysed transactions</a:t>
            </a:r>
            <a:endParaRPr lang="en-US" sz="1750" dirty="0"/>
          </a:p>
        </p:txBody>
      </p:sp>
      <p:sp>
        <p:nvSpPr>
          <p:cNvPr id="10" name="Text 7"/>
          <p:cNvSpPr/>
          <p:nvPr/>
        </p:nvSpPr>
        <p:spPr>
          <a:xfrm>
            <a:off x="11506795" y="3963233"/>
            <a:ext cx="2329815"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₹89,893</a:t>
            </a:r>
            <a:endParaRPr lang="en-US" sz="5850" dirty="0"/>
          </a:p>
        </p:txBody>
      </p:sp>
      <p:sp>
        <p:nvSpPr>
          <p:cNvPr id="11" name="Text 8"/>
          <p:cNvSpPr/>
          <p:nvPr/>
        </p:nvSpPr>
        <p:spPr>
          <a:xfrm>
            <a:off x="11506795" y="4995029"/>
            <a:ext cx="232981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Total Revenue</a:t>
            </a:r>
            <a:endParaRPr lang="en-US" sz="2200" dirty="0"/>
          </a:p>
        </p:txBody>
      </p:sp>
      <p:sp>
        <p:nvSpPr>
          <p:cNvPr id="12" name="Text 9"/>
          <p:cNvSpPr/>
          <p:nvPr/>
        </p:nvSpPr>
        <p:spPr>
          <a:xfrm>
            <a:off x="11506795" y="5485448"/>
            <a:ext cx="2329815"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Overall sales value</a:t>
            </a:r>
            <a:endParaRPr lang="en-US" sz="1750" dirty="0"/>
          </a:p>
        </p:txBody>
      </p:sp>
      <p:sp>
        <p:nvSpPr>
          <p:cNvPr id="13" name="Text 10"/>
          <p:cNvSpPr/>
          <p:nvPr/>
        </p:nvSpPr>
        <p:spPr>
          <a:xfrm>
            <a:off x="6280190" y="646640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benchmark enables us to design effective upselling strategies, bundle offers, and add-on promotions to increase customer spend per visit.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65296" y="365522"/>
            <a:ext cx="4493300" cy="415528"/>
          </a:xfrm>
          <a:prstGeom prst="rect">
            <a:avLst/>
          </a:prstGeom>
          <a:noFill/>
          <a:ln/>
        </p:spPr>
        <p:txBody>
          <a:bodyPr wrap="none" lIns="0" tIns="0" rIns="0" bIns="0" rtlCol="0" anchor="t"/>
          <a:lstStyle/>
          <a:p>
            <a:pPr algn="l" indent="0" marL="0">
              <a:lnSpc>
                <a:spcPts val="3250"/>
              </a:lnSpc>
              <a:buNone/>
            </a:pPr>
            <a:r>
              <a:rPr lang="en-US" sz="2600" b="1" dirty="0">
                <a:solidFill>
                  <a:srgbClr val="000000"/>
                </a:solidFill>
                <a:latin typeface="Inter Bold" pitchFamily="34" charset="0"/>
                <a:ea typeface="Inter Bold" pitchFamily="34" charset="-122"/>
                <a:cs typeface="Inter Bold" pitchFamily="34" charset="-120"/>
              </a:rPr>
              <a:t>Seating Capacity Utilisation</a:t>
            </a:r>
            <a:endParaRPr lang="en-US" sz="2600" dirty="0"/>
          </a:p>
        </p:txBody>
      </p:sp>
      <p:sp>
        <p:nvSpPr>
          <p:cNvPr id="3" name="Text 1"/>
          <p:cNvSpPr/>
          <p:nvPr/>
        </p:nvSpPr>
        <p:spPr>
          <a:xfrm>
            <a:off x="465296" y="1046917"/>
            <a:ext cx="13699808" cy="212765"/>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We assumed 2 guests per order to approximate seats needed and compared against our 60-seat capacity.</a:t>
            </a:r>
            <a:endParaRPr lang="en-US" sz="1000" dirty="0"/>
          </a:p>
        </p:txBody>
      </p:sp>
      <p:pic>
        <p:nvPicPr>
          <p:cNvPr id="4" name="Image 0" descr="preencoded.png">    </p:cNvPr>
          <p:cNvPicPr>
            <a:picLocks noChangeAspect="1"/>
          </p:cNvPicPr>
          <p:nvPr/>
        </p:nvPicPr>
        <p:blipFill>
          <a:blip r:embed="rId1"/>
          <a:stretch>
            <a:fillRect/>
          </a:stretch>
        </p:blipFill>
        <p:spPr>
          <a:xfrm>
            <a:off x="465296" y="1409224"/>
            <a:ext cx="13699808" cy="7272933"/>
          </a:xfrm>
          <a:prstGeom prst="rect">
            <a:avLst/>
          </a:prstGeom>
        </p:spPr>
      </p:pic>
      <p:sp>
        <p:nvSpPr>
          <p:cNvPr id="5" name="Shape 2"/>
          <p:cNvSpPr/>
          <p:nvPr/>
        </p:nvSpPr>
        <p:spPr>
          <a:xfrm>
            <a:off x="5506522" y="8682157"/>
            <a:ext cx="132874" cy="132874"/>
          </a:xfrm>
          <a:prstGeom prst="roundRect">
            <a:avLst>
              <a:gd name="adj" fmla="val 13763"/>
            </a:avLst>
          </a:prstGeom>
          <a:solidFill>
            <a:srgbClr val="151738"/>
          </a:solidFill>
          <a:ln/>
        </p:spPr>
      </p:sp>
      <p:sp>
        <p:nvSpPr>
          <p:cNvPr id="6" name="Text 3"/>
          <p:cNvSpPr/>
          <p:nvPr/>
        </p:nvSpPr>
        <p:spPr>
          <a:xfrm>
            <a:off x="5700355" y="8682157"/>
            <a:ext cx="1538645" cy="132993"/>
          </a:xfrm>
          <a:prstGeom prst="rect">
            <a:avLst/>
          </a:prstGeom>
          <a:noFill/>
          <a:ln/>
        </p:spPr>
        <p:txBody>
          <a:bodyPr wrap="none" lIns="0" tIns="0" rIns="0" bIns="0" rtlCol="0" anchor="t"/>
          <a:lstStyle/>
          <a:p>
            <a:pPr algn="l" indent="0" marL="0">
              <a:lnSpc>
                <a:spcPts val="1000"/>
              </a:lnSpc>
              <a:buNone/>
            </a:pPr>
            <a:r>
              <a:rPr lang="en-US" sz="1000" dirty="0">
                <a:solidFill>
                  <a:srgbClr val="272525"/>
                </a:solidFill>
                <a:latin typeface="Inter" pitchFamily="34" charset="0"/>
                <a:ea typeface="Inter" pitchFamily="34" charset="-122"/>
                <a:cs typeface="Inter" pitchFamily="34" charset="-120"/>
              </a:rPr>
              <a:t>Estimated Seats Needed</a:t>
            </a:r>
            <a:endParaRPr lang="en-US" sz="1000" dirty="0"/>
          </a:p>
        </p:txBody>
      </p:sp>
      <p:sp>
        <p:nvSpPr>
          <p:cNvPr id="7" name="Shape 4"/>
          <p:cNvSpPr/>
          <p:nvPr/>
        </p:nvSpPr>
        <p:spPr>
          <a:xfrm>
            <a:off x="7391400" y="8682157"/>
            <a:ext cx="132874" cy="132874"/>
          </a:xfrm>
          <a:prstGeom prst="roundRect">
            <a:avLst>
              <a:gd name="adj" fmla="val 13763"/>
            </a:avLst>
          </a:prstGeom>
          <a:solidFill>
            <a:srgbClr val="393F9B"/>
          </a:solidFill>
          <a:ln/>
        </p:spPr>
      </p:sp>
      <p:sp>
        <p:nvSpPr>
          <p:cNvPr id="8" name="Text 5"/>
          <p:cNvSpPr/>
          <p:nvPr/>
        </p:nvSpPr>
        <p:spPr>
          <a:xfrm>
            <a:off x="7585234" y="8682157"/>
            <a:ext cx="1069419" cy="132993"/>
          </a:xfrm>
          <a:prstGeom prst="rect">
            <a:avLst/>
          </a:prstGeom>
          <a:noFill/>
          <a:ln/>
        </p:spPr>
        <p:txBody>
          <a:bodyPr wrap="none" lIns="0" tIns="0" rIns="0" bIns="0" rtlCol="0" anchor="t"/>
          <a:lstStyle/>
          <a:p>
            <a:pPr algn="l" indent="0" marL="0">
              <a:lnSpc>
                <a:spcPts val="1000"/>
              </a:lnSpc>
              <a:buNone/>
            </a:pPr>
            <a:r>
              <a:rPr lang="en-US" sz="1000" dirty="0">
                <a:solidFill>
                  <a:srgbClr val="272525"/>
                </a:solidFill>
                <a:latin typeface="Inter" pitchFamily="34" charset="0"/>
                <a:ea typeface="Inter" pitchFamily="34" charset="-122"/>
                <a:cs typeface="Inter" pitchFamily="34" charset="-120"/>
              </a:rPr>
              <a:t>Seating Capacity</a:t>
            </a:r>
            <a:endParaRPr lang="en-US" sz="1000" dirty="0"/>
          </a:p>
        </p:txBody>
      </p:sp>
      <p:sp>
        <p:nvSpPr>
          <p:cNvPr id="9" name="Shape 6"/>
          <p:cNvSpPr/>
          <p:nvPr/>
        </p:nvSpPr>
        <p:spPr>
          <a:xfrm>
            <a:off x="465296" y="9230558"/>
            <a:ext cx="13699808" cy="564833"/>
          </a:xfrm>
          <a:prstGeom prst="roundRect">
            <a:avLst>
              <a:gd name="adj" fmla="val 9886"/>
            </a:avLst>
          </a:prstGeom>
          <a:solidFill>
            <a:srgbClr val="FCF2B5"/>
          </a:solidFill>
          <a:ln/>
        </p:spPr>
      </p:sp>
      <p:pic>
        <p:nvPicPr>
          <p:cNvPr id="10" name="Image 1" descr="preencoded.png">    </p:cNvPr>
          <p:cNvPicPr>
            <a:picLocks noChangeAspect="1"/>
          </p:cNvPicPr>
          <p:nvPr/>
        </p:nvPicPr>
        <p:blipFill>
          <a:blip r:embed="rId2"/>
          <a:stretch>
            <a:fillRect/>
          </a:stretch>
        </p:blipFill>
        <p:spPr>
          <a:xfrm>
            <a:off x="598170" y="9432727"/>
            <a:ext cx="166092" cy="132874"/>
          </a:xfrm>
          <a:prstGeom prst="rect">
            <a:avLst/>
          </a:prstGeom>
        </p:spPr>
      </p:pic>
      <p:sp>
        <p:nvSpPr>
          <p:cNvPr id="11" name="Text 7"/>
          <p:cNvSpPr/>
          <p:nvPr/>
        </p:nvSpPr>
        <p:spPr>
          <a:xfrm>
            <a:off x="897136" y="9396651"/>
            <a:ext cx="13135094" cy="212765"/>
          </a:xfrm>
          <a:prstGeom prst="rect">
            <a:avLst/>
          </a:prstGeom>
          <a:noFill/>
          <a:ln/>
        </p:spPr>
        <p:txBody>
          <a:bodyPr wrap="none" lIns="0" tIns="0" rIns="0" bIns="0" rtlCol="0" anchor="t"/>
          <a:lstStyle/>
          <a:p>
            <a:pPr algn="l" indent="0" marL="0">
              <a:lnSpc>
                <a:spcPts val="1650"/>
              </a:lnSpc>
              <a:buNone/>
            </a:pPr>
            <a:r>
              <a:rPr lang="en-US" sz="1000" dirty="0">
                <a:solidFill>
                  <a:srgbClr val="000000"/>
                </a:solidFill>
                <a:latin typeface="Inter" pitchFamily="34" charset="0"/>
                <a:ea typeface="Inter" pitchFamily="34" charset="-122"/>
                <a:cs typeface="Inter" pitchFamily="34" charset="-120"/>
              </a:rPr>
              <a:t>During peak evening rush (7-8 PM), demand approaches or exceeds 60 seats, indicating potential waiting times and need for efficient table turnover strategies.</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5557" y="507206"/>
            <a:ext cx="6364129" cy="576382"/>
          </a:xfrm>
          <a:prstGeom prst="rect">
            <a:avLst/>
          </a:prstGeom>
          <a:noFill/>
          <a:ln/>
        </p:spPr>
        <p:txBody>
          <a:bodyPr wrap="none" lIns="0" tIns="0" rIns="0" bIns="0" rtlCol="0" anchor="t"/>
          <a:lstStyle/>
          <a:p>
            <a:pPr algn="l" indent="0" marL="0">
              <a:lnSpc>
                <a:spcPts val="4500"/>
              </a:lnSpc>
              <a:buNone/>
            </a:pPr>
            <a:r>
              <a:rPr lang="en-US" sz="3600" b="1" dirty="0">
                <a:solidFill>
                  <a:srgbClr val="000000"/>
                </a:solidFill>
                <a:latin typeface="Inter Bold" pitchFamily="34" charset="0"/>
                <a:ea typeface="Inter Bold" pitchFamily="34" charset="-122"/>
                <a:cs typeface="Inter Bold" pitchFamily="34" charset="-120"/>
              </a:rPr>
              <a:t>Strategic Recommendations</a:t>
            </a:r>
            <a:endParaRPr lang="en-US" sz="3600" dirty="0"/>
          </a:p>
        </p:txBody>
      </p:sp>
      <p:sp>
        <p:nvSpPr>
          <p:cNvPr id="3" name="Shape 1"/>
          <p:cNvSpPr/>
          <p:nvPr/>
        </p:nvSpPr>
        <p:spPr>
          <a:xfrm>
            <a:off x="645557" y="1452443"/>
            <a:ext cx="13339286" cy="1108472"/>
          </a:xfrm>
          <a:prstGeom prst="roundRect">
            <a:avLst>
              <a:gd name="adj" fmla="val 6989"/>
            </a:avLst>
          </a:prstGeom>
          <a:solidFill>
            <a:srgbClr val="FFFFFF"/>
          </a:solidFill>
          <a:ln w="22860">
            <a:solidFill>
              <a:srgbClr val="C0C1D7"/>
            </a:solidFill>
            <a:prstDash val="solid"/>
          </a:ln>
        </p:spPr>
      </p:sp>
      <p:sp>
        <p:nvSpPr>
          <p:cNvPr id="4" name="Shape 2"/>
          <p:cNvSpPr/>
          <p:nvPr/>
        </p:nvSpPr>
        <p:spPr>
          <a:xfrm>
            <a:off x="668417" y="1475303"/>
            <a:ext cx="737830" cy="1062752"/>
          </a:xfrm>
          <a:prstGeom prst="roundRect">
            <a:avLst>
              <a:gd name="adj" fmla="val 6782"/>
            </a:avLst>
          </a:prstGeom>
          <a:solidFill>
            <a:srgbClr val="DADBF1"/>
          </a:solidFill>
          <a:ln/>
        </p:spPr>
      </p:sp>
      <p:pic>
        <p:nvPicPr>
          <p:cNvPr id="5" name="Image 0" descr="preencoded.png">    </p:cNvPr>
          <p:cNvPicPr>
            <a:picLocks noChangeAspect="1"/>
          </p:cNvPicPr>
          <p:nvPr/>
        </p:nvPicPr>
        <p:blipFill>
          <a:blip r:embed="rId1"/>
          <a:stretch>
            <a:fillRect/>
          </a:stretch>
        </p:blipFill>
        <p:spPr>
          <a:xfrm>
            <a:off x="895231" y="1833801"/>
            <a:ext cx="276582" cy="345758"/>
          </a:xfrm>
          <a:prstGeom prst="rect">
            <a:avLst/>
          </a:prstGeom>
        </p:spPr>
      </p:pic>
      <p:sp>
        <p:nvSpPr>
          <p:cNvPr id="6" name="Text 3"/>
          <p:cNvSpPr/>
          <p:nvPr/>
        </p:nvSpPr>
        <p:spPr>
          <a:xfrm>
            <a:off x="1590675" y="1659731"/>
            <a:ext cx="2305764" cy="288250"/>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Optimise Staffing</a:t>
            </a:r>
            <a:endParaRPr lang="en-US" sz="1800" dirty="0"/>
          </a:p>
        </p:txBody>
      </p:sp>
      <p:sp>
        <p:nvSpPr>
          <p:cNvPr id="7" name="Text 4"/>
          <p:cNvSpPr/>
          <p:nvPr/>
        </p:nvSpPr>
        <p:spPr>
          <a:xfrm>
            <a:off x="1590675" y="2058591"/>
            <a:ext cx="12371308" cy="295037"/>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Increase staff during weekend evenings and weekday lunch peaks to handle demand surges effectively</a:t>
            </a:r>
            <a:endParaRPr lang="en-US" sz="1450" dirty="0"/>
          </a:p>
        </p:txBody>
      </p:sp>
      <p:sp>
        <p:nvSpPr>
          <p:cNvPr id="8" name="Shape 5"/>
          <p:cNvSpPr/>
          <p:nvPr/>
        </p:nvSpPr>
        <p:spPr>
          <a:xfrm>
            <a:off x="645557" y="2745343"/>
            <a:ext cx="13339286" cy="1108472"/>
          </a:xfrm>
          <a:prstGeom prst="roundRect">
            <a:avLst>
              <a:gd name="adj" fmla="val 6989"/>
            </a:avLst>
          </a:prstGeom>
          <a:solidFill>
            <a:srgbClr val="FFFFFF"/>
          </a:solidFill>
          <a:ln w="22860">
            <a:solidFill>
              <a:srgbClr val="C0C1D7"/>
            </a:solidFill>
            <a:prstDash val="solid"/>
          </a:ln>
        </p:spPr>
      </p:sp>
      <p:sp>
        <p:nvSpPr>
          <p:cNvPr id="9" name="Shape 6"/>
          <p:cNvSpPr/>
          <p:nvPr/>
        </p:nvSpPr>
        <p:spPr>
          <a:xfrm>
            <a:off x="668417" y="2768203"/>
            <a:ext cx="737830" cy="1062752"/>
          </a:xfrm>
          <a:prstGeom prst="roundRect">
            <a:avLst>
              <a:gd name="adj" fmla="val 6782"/>
            </a:avLst>
          </a:prstGeom>
          <a:solidFill>
            <a:srgbClr val="DADBF1"/>
          </a:solidFill>
          <a:ln/>
        </p:spPr>
      </p:sp>
      <p:pic>
        <p:nvPicPr>
          <p:cNvPr id="10" name="Image 1" descr="preencoded.png">    </p:cNvPr>
          <p:cNvPicPr>
            <a:picLocks noChangeAspect="1"/>
          </p:cNvPicPr>
          <p:nvPr/>
        </p:nvPicPr>
        <p:blipFill>
          <a:blip r:embed="rId2"/>
          <a:stretch>
            <a:fillRect/>
          </a:stretch>
        </p:blipFill>
        <p:spPr>
          <a:xfrm>
            <a:off x="895231" y="3126700"/>
            <a:ext cx="276582" cy="345758"/>
          </a:xfrm>
          <a:prstGeom prst="rect">
            <a:avLst/>
          </a:prstGeom>
        </p:spPr>
      </p:pic>
      <p:sp>
        <p:nvSpPr>
          <p:cNvPr id="11" name="Text 7"/>
          <p:cNvSpPr/>
          <p:nvPr/>
        </p:nvSpPr>
        <p:spPr>
          <a:xfrm>
            <a:off x="1590675" y="2952631"/>
            <a:ext cx="2305764" cy="288250"/>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Kitchen Efficiency</a:t>
            </a:r>
            <a:endParaRPr lang="en-US" sz="1800" dirty="0"/>
          </a:p>
        </p:txBody>
      </p:sp>
      <p:sp>
        <p:nvSpPr>
          <p:cNvPr id="12" name="Text 8"/>
          <p:cNvSpPr/>
          <p:nvPr/>
        </p:nvSpPr>
        <p:spPr>
          <a:xfrm>
            <a:off x="1590675" y="3351490"/>
            <a:ext cx="12371308" cy="295037"/>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Prepare for peak output of 140-160 pizzas per hour with streamlined workflows and adequate prep</a:t>
            </a:r>
            <a:endParaRPr lang="en-US" sz="1450" dirty="0"/>
          </a:p>
        </p:txBody>
      </p:sp>
      <p:sp>
        <p:nvSpPr>
          <p:cNvPr id="13" name="Shape 9"/>
          <p:cNvSpPr/>
          <p:nvPr/>
        </p:nvSpPr>
        <p:spPr>
          <a:xfrm>
            <a:off x="645557" y="4038243"/>
            <a:ext cx="13339286" cy="1108472"/>
          </a:xfrm>
          <a:prstGeom prst="roundRect">
            <a:avLst>
              <a:gd name="adj" fmla="val 6989"/>
            </a:avLst>
          </a:prstGeom>
          <a:solidFill>
            <a:srgbClr val="FFFFFF"/>
          </a:solidFill>
          <a:ln w="22860">
            <a:solidFill>
              <a:srgbClr val="C0C1D7"/>
            </a:solidFill>
            <a:prstDash val="solid"/>
          </a:ln>
        </p:spPr>
      </p:sp>
      <p:sp>
        <p:nvSpPr>
          <p:cNvPr id="14" name="Shape 10"/>
          <p:cNvSpPr/>
          <p:nvPr/>
        </p:nvSpPr>
        <p:spPr>
          <a:xfrm>
            <a:off x="668417" y="4061103"/>
            <a:ext cx="737830" cy="1062752"/>
          </a:xfrm>
          <a:prstGeom prst="roundRect">
            <a:avLst>
              <a:gd name="adj" fmla="val 6782"/>
            </a:avLst>
          </a:prstGeom>
          <a:solidFill>
            <a:srgbClr val="DADBF1"/>
          </a:solidFill>
          <a:ln/>
        </p:spPr>
      </p:sp>
      <p:pic>
        <p:nvPicPr>
          <p:cNvPr id="15" name="Image 2" descr="preencoded.png">    </p:cNvPr>
          <p:cNvPicPr>
            <a:picLocks noChangeAspect="1"/>
          </p:cNvPicPr>
          <p:nvPr/>
        </p:nvPicPr>
        <p:blipFill>
          <a:blip r:embed="rId3"/>
          <a:stretch>
            <a:fillRect/>
          </a:stretch>
        </p:blipFill>
        <p:spPr>
          <a:xfrm>
            <a:off x="895231" y="4419600"/>
            <a:ext cx="276582" cy="345758"/>
          </a:xfrm>
          <a:prstGeom prst="rect">
            <a:avLst/>
          </a:prstGeom>
        </p:spPr>
      </p:pic>
      <p:sp>
        <p:nvSpPr>
          <p:cNvPr id="16" name="Text 11"/>
          <p:cNvSpPr/>
          <p:nvPr/>
        </p:nvSpPr>
        <p:spPr>
          <a:xfrm>
            <a:off x="1590675" y="4245531"/>
            <a:ext cx="2305764" cy="288250"/>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Menu Strategy</a:t>
            </a:r>
            <a:endParaRPr lang="en-US" sz="1800" dirty="0"/>
          </a:p>
        </p:txBody>
      </p:sp>
      <p:sp>
        <p:nvSpPr>
          <p:cNvPr id="17" name="Text 12"/>
          <p:cNvSpPr/>
          <p:nvPr/>
        </p:nvSpPr>
        <p:spPr>
          <a:xfrm>
            <a:off x="1590675" y="4644390"/>
            <a:ext cx="12371308" cy="295037"/>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Promote underperforming pizzas through marketing campaigns or redesign recipes based on top sellers</a:t>
            </a:r>
            <a:endParaRPr lang="en-US" sz="1450" dirty="0"/>
          </a:p>
        </p:txBody>
      </p:sp>
      <p:sp>
        <p:nvSpPr>
          <p:cNvPr id="18" name="Shape 13"/>
          <p:cNvSpPr/>
          <p:nvPr/>
        </p:nvSpPr>
        <p:spPr>
          <a:xfrm>
            <a:off x="645557" y="5331143"/>
            <a:ext cx="13339286" cy="1108472"/>
          </a:xfrm>
          <a:prstGeom prst="roundRect">
            <a:avLst>
              <a:gd name="adj" fmla="val 6989"/>
            </a:avLst>
          </a:prstGeom>
          <a:solidFill>
            <a:srgbClr val="FFFFFF"/>
          </a:solidFill>
          <a:ln w="22860">
            <a:solidFill>
              <a:srgbClr val="C0C1D7"/>
            </a:solidFill>
            <a:prstDash val="solid"/>
          </a:ln>
        </p:spPr>
      </p:sp>
      <p:sp>
        <p:nvSpPr>
          <p:cNvPr id="19" name="Shape 14"/>
          <p:cNvSpPr/>
          <p:nvPr/>
        </p:nvSpPr>
        <p:spPr>
          <a:xfrm>
            <a:off x="668417" y="5354002"/>
            <a:ext cx="737830" cy="1062752"/>
          </a:xfrm>
          <a:prstGeom prst="roundRect">
            <a:avLst>
              <a:gd name="adj" fmla="val 6782"/>
            </a:avLst>
          </a:prstGeom>
          <a:solidFill>
            <a:srgbClr val="DADBF1"/>
          </a:solidFill>
          <a:ln/>
        </p:spPr>
      </p:sp>
      <p:pic>
        <p:nvPicPr>
          <p:cNvPr id="20" name="Image 3" descr="preencoded.png">    </p:cNvPr>
          <p:cNvPicPr>
            <a:picLocks noChangeAspect="1"/>
          </p:cNvPicPr>
          <p:nvPr/>
        </p:nvPicPr>
        <p:blipFill>
          <a:blip r:embed="rId4"/>
          <a:stretch>
            <a:fillRect/>
          </a:stretch>
        </p:blipFill>
        <p:spPr>
          <a:xfrm>
            <a:off x="895231" y="5712500"/>
            <a:ext cx="276582" cy="345758"/>
          </a:xfrm>
          <a:prstGeom prst="rect">
            <a:avLst/>
          </a:prstGeom>
        </p:spPr>
      </p:pic>
      <p:sp>
        <p:nvSpPr>
          <p:cNvPr id="21" name="Text 15"/>
          <p:cNvSpPr/>
          <p:nvPr/>
        </p:nvSpPr>
        <p:spPr>
          <a:xfrm>
            <a:off x="1590675" y="5538430"/>
            <a:ext cx="2305764" cy="288250"/>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Revenue Growth</a:t>
            </a:r>
            <a:endParaRPr lang="en-US" sz="1800" dirty="0"/>
          </a:p>
        </p:txBody>
      </p:sp>
      <p:sp>
        <p:nvSpPr>
          <p:cNvPr id="22" name="Text 16"/>
          <p:cNvSpPr/>
          <p:nvPr/>
        </p:nvSpPr>
        <p:spPr>
          <a:xfrm>
            <a:off x="1590675" y="5937290"/>
            <a:ext cx="12371308" cy="295037"/>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Use ₹38 AOV benchmark to design bundle deals, combo offers, and strategic upselling initiatives</a:t>
            </a:r>
            <a:endParaRPr lang="en-US" sz="1450" dirty="0"/>
          </a:p>
        </p:txBody>
      </p:sp>
      <p:sp>
        <p:nvSpPr>
          <p:cNvPr id="23" name="Shape 17"/>
          <p:cNvSpPr/>
          <p:nvPr/>
        </p:nvSpPr>
        <p:spPr>
          <a:xfrm>
            <a:off x="645557" y="6624042"/>
            <a:ext cx="13339286" cy="1108472"/>
          </a:xfrm>
          <a:prstGeom prst="roundRect">
            <a:avLst>
              <a:gd name="adj" fmla="val 6989"/>
            </a:avLst>
          </a:prstGeom>
          <a:solidFill>
            <a:srgbClr val="FFFFFF"/>
          </a:solidFill>
          <a:ln w="22860">
            <a:solidFill>
              <a:srgbClr val="C0C1D7"/>
            </a:solidFill>
            <a:prstDash val="solid"/>
          </a:ln>
        </p:spPr>
      </p:sp>
      <p:sp>
        <p:nvSpPr>
          <p:cNvPr id="24" name="Shape 18"/>
          <p:cNvSpPr/>
          <p:nvPr/>
        </p:nvSpPr>
        <p:spPr>
          <a:xfrm>
            <a:off x="668417" y="6646902"/>
            <a:ext cx="737830" cy="1062752"/>
          </a:xfrm>
          <a:prstGeom prst="roundRect">
            <a:avLst>
              <a:gd name="adj" fmla="val 6782"/>
            </a:avLst>
          </a:prstGeom>
          <a:solidFill>
            <a:srgbClr val="DADBF1"/>
          </a:solidFill>
          <a:ln/>
        </p:spPr>
      </p:sp>
      <p:pic>
        <p:nvPicPr>
          <p:cNvPr id="25" name="Image 4" descr="preencoded.png">    </p:cNvPr>
          <p:cNvPicPr>
            <a:picLocks noChangeAspect="1"/>
          </p:cNvPicPr>
          <p:nvPr/>
        </p:nvPicPr>
        <p:blipFill>
          <a:blip r:embed="rId5"/>
          <a:stretch>
            <a:fillRect/>
          </a:stretch>
        </p:blipFill>
        <p:spPr>
          <a:xfrm>
            <a:off x="895231" y="7005399"/>
            <a:ext cx="276582" cy="345758"/>
          </a:xfrm>
          <a:prstGeom prst="rect">
            <a:avLst/>
          </a:prstGeom>
        </p:spPr>
      </p:pic>
      <p:sp>
        <p:nvSpPr>
          <p:cNvPr id="26" name="Text 19"/>
          <p:cNvSpPr/>
          <p:nvPr/>
        </p:nvSpPr>
        <p:spPr>
          <a:xfrm>
            <a:off x="1590675" y="6831330"/>
            <a:ext cx="2551152" cy="288250"/>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Capacity Management</a:t>
            </a:r>
            <a:endParaRPr lang="en-US" sz="1800" dirty="0"/>
          </a:p>
        </p:txBody>
      </p:sp>
      <p:sp>
        <p:nvSpPr>
          <p:cNvPr id="27" name="Text 20"/>
          <p:cNvSpPr/>
          <p:nvPr/>
        </p:nvSpPr>
        <p:spPr>
          <a:xfrm>
            <a:off x="1590675" y="7230189"/>
            <a:ext cx="12371308" cy="295037"/>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Consider reservation systems or table turnover strategies during peak 7-8 PM window</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2919" y="733901"/>
            <a:ext cx="7690961" cy="1790700"/>
          </a:xfrm>
          <a:prstGeom prst="rect">
            <a:avLst/>
          </a:prstGeom>
          <a:noFill/>
          <a:ln/>
        </p:spPr>
        <p:txBody>
          <a:bodyPr wrap="square" lIns="0" tIns="0" rIns="0" bIns="0" rtlCol="0" anchor="t"/>
          <a:lstStyle/>
          <a:p>
            <a:pPr algn="l" indent="0" marL="0">
              <a:lnSpc>
                <a:spcPts val="7000"/>
              </a:lnSpc>
              <a:buNone/>
            </a:pPr>
            <a:r>
              <a:rPr lang="en-US" sz="5600" b="1" dirty="0">
                <a:solidFill>
                  <a:srgbClr val="000000"/>
                </a:solidFill>
                <a:latin typeface="Inter Bold" pitchFamily="34" charset="0"/>
                <a:ea typeface="Inter Bold" pitchFamily="34" charset="-122"/>
                <a:cs typeface="Inter Bold" pitchFamily="34" charset="-120"/>
              </a:rPr>
              <a:t>Turning Data into Action</a:t>
            </a:r>
            <a:endParaRPr lang="en-US" sz="5600" dirty="0"/>
          </a:p>
        </p:txBody>
      </p:sp>
      <p:sp>
        <p:nvSpPr>
          <p:cNvPr id="4" name="Text 1"/>
          <p:cNvSpPr/>
          <p:nvPr/>
        </p:nvSpPr>
        <p:spPr>
          <a:xfrm>
            <a:off x="6524268" y="3069431"/>
            <a:ext cx="7379613" cy="99655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This analysis bridges raw sales data with operational insights, enabling better staffing decisions, menu optimisation strategies, and enhanced customer experiences.</a:t>
            </a:r>
            <a:endParaRPr lang="en-US" sz="1600" dirty="0"/>
          </a:p>
        </p:txBody>
      </p:sp>
      <p:sp>
        <p:nvSpPr>
          <p:cNvPr id="5" name="Shape 2"/>
          <p:cNvSpPr/>
          <p:nvPr/>
        </p:nvSpPr>
        <p:spPr>
          <a:xfrm>
            <a:off x="6212919" y="2835950"/>
            <a:ext cx="22860" cy="1463516"/>
          </a:xfrm>
          <a:prstGeom prst="rect">
            <a:avLst/>
          </a:prstGeom>
          <a:solidFill>
            <a:srgbClr val="4950BC"/>
          </a:solidFill>
          <a:ln/>
        </p:spPr>
      </p:sp>
      <p:sp>
        <p:nvSpPr>
          <p:cNvPr id="6" name="Shape 3"/>
          <p:cNvSpPr/>
          <p:nvPr/>
        </p:nvSpPr>
        <p:spPr>
          <a:xfrm>
            <a:off x="6212919" y="4532948"/>
            <a:ext cx="3741658" cy="1543645"/>
          </a:xfrm>
          <a:prstGeom prst="roundRect">
            <a:avLst>
              <a:gd name="adj" fmla="val 5649"/>
            </a:avLst>
          </a:prstGeom>
          <a:solidFill>
            <a:srgbClr val="DADBF1"/>
          </a:solidFill>
          <a:ln w="7620">
            <a:solidFill>
              <a:srgbClr val="C0C1D7"/>
            </a:solidFill>
            <a:prstDash val="solid"/>
          </a:ln>
        </p:spPr>
      </p:sp>
      <p:sp>
        <p:nvSpPr>
          <p:cNvPr id="7" name="Text 4"/>
          <p:cNvSpPr/>
          <p:nvPr/>
        </p:nvSpPr>
        <p:spPr>
          <a:xfrm>
            <a:off x="6428065" y="4748093"/>
            <a:ext cx="2845475" cy="324445"/>
          </a:xfrm>
          <a:prstGeom prst="rect">
            <a:avLst/>
          </a:prstGeom>
          <a:noFill/>
          <a:ln/>
        </p:spPr>
        <p:txBody>
          <a:bodyPr wrap="none" lIns="0" tIns="0" rIns="0" bIns="0" rtlCol="0" anchor="t"/>
          <a:lstStyle/>
          <a:p>
            <a:pPr algn="l" indent="0" marL="0">
              <a:lnSpc>
                <a:spcPts val="2550"/>
              </a:lnSpc>
              <a:buNone/>
            </a:pPr>
            <a:r>
              <a:rPr lang="en-US" sz="2000" b="1" dirty="0">
                <a:solidFill>
                  <a:srgbClr val="272525"/>
                </a:solidFill>
                <a:latin typeface="Inter Bold" pitchFamily="34" charset="0"/>
                <a:ea typeface="Inter Bold" pitchFamily="34" charset="-122"/>
                <a:cs typeface="Inter Bold" pitchFamily="34" charset="-120"/>
              </a:rPr>
              <a:t>Data-Driven Decisions</a:t>
            </a:r>
            <a:endParaRPr lang="en-US" sz="2000" dirty="0"/>
          </a:p>
        </p:txBody>
      </p:sp>
      <p:sp>
        <p:nvSpPr>
          <p:cNvPr id="8" name="Text 5"/>
          <p:cNvSpPr/>
          <p:nvPr/>
        </p:nvSpPr>
        <p:spPr>
          <a:xfrm>
            <a:off x="6428065" y="5197078"/>
            <a:ext cx="3311366" cy="664369"/>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Transform numbers into actionable business strategies</a:t>
            </a:r>
            <a:endParaRPr lang="en-US" sz="1600" dirty="0"/>
          </a:p>
        </p:txBody>
      </p:sp>
      <p:sp>
        <p:nvSpPr>
          <p:cNvPr id="9" name="Shape 6"/>
          <p:cNvSpPr/>
          <p:nvPr/>
        </p:nvSpPr>
        <p:spPr>
          <a:xfrm>
            <a:off x="10162103" y="4532948"/>
            <a:ext cx="3741777" cy="1543645"/>
          </a:xfrm>
          <a:prstGeom prst="roundRect">
            <a:avLst>
              <a:gd name="adj" fmla="val 5649"/>
            </a:avLst>
          </a:prstGeom>
          <a:solidFill>
            <a:srgbClr val="DADBF1"/>
          </a:solidFill>
          <a:ln w="7620">
            <a:solidFill>
              <a:srgbClr val="C0C1D7"/>
            </a:solidFill>
            <a:prstDash val="solid"/>
          </a:ln>
        </p:spPr>
      </p:sp>
      <p:sp>
        <p:nvSpPr>
          <p:cNvPr id="10" name="Text 7"/>
          <p:cNvSpPr/>
          <p:nvPr/>
        </p:nvSpPr>
        <p:spPr>
          <a:xfrm>
            <a:off x="10377249" y="4748093"/>
            <a:ext cx="2912983" cy="324445"/>
          </a:xfrm>
          <a:prstGeom prst="rect">
            <a:avLst/>
          </a:prstGeom>
          <a:noFill/>
          <a:ln/>
        </p:spPr>
        <p:txBody>
          <a:bodyPr wrap="none" lIns="0" tIns="0" rIns="0" bIns="0" rtlCol="0" anchor="t"/>
          <a:lstStyle/>
          <a:p>
            <a:pPr algn="l" indent="0" marL="0">
              <a:lnSpc>
                <a:spcPts val="2550"/>
              </a:lnSpc>
              <a:buNone/>
            </a:pPr>
            <a:r>
              <a:rPr lang="en-US" sz="2000" b="1" dirty="0">
                <a:solidFill>
                  <a:srgbClr val="272525"/>
                </a:solidFill>
                <a:latin typeface="Inter Bold" pitchFamily="34" charset="0"/>
                <a:ea typeface="Inter Bold" pitchFamily="34" charset="-122"/>
                <a:cs typeface="Inter Bold" pitchFamily="34" charset="-120"/>
              </a:rPr>
              <a:t>Operational Excellence</a:t>
            </a:r>
            <a:endParaRPr lang="en-US" sz="2000" dirty="0"/>
          </a:p>
        </p:txBody>
      </p:sp>
      <p:sp>
        <p:nvSpPr>
          <p:cNvPr id="11" name="Text 8"/>
          <p:cNvSpPr/>
          <p:nvPr/>
        </p:nvSpPr>
        <p:spPr>
          <a:xfrm>
            <a:off x="10377249" y="5197078"/>
            <a:ext cx="3311485" cy="664369"/>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Optimise every aspect from kitchen to customer service</a:t>
            </a:r>
            <a:endParaRPr lang="en-US" sz="1600" dirty="0"/>
          </a:p>
        </p:txBody>
      </p:sp>
      <p:sp>
        <p:nvSpPr>
          <p:cNvPr id="12" name="Shape 9"/>
          <p:cNvSpPr/>
          <p:nvPr/>
        </p:nvSpPr>
        <p:spPr>
          <a:xfrm>
            <a:off x="6212919" y="6284119"/>
            <a:ext cx="7690961" cy="1211461"/>
          </a:xfrm>
          <a:prstGeom prst="roundRect">
            <a:avLst>
              <a:gd name="adj" fmla="val 7197"/>
            </a:avLst>
          </a:prstGeom>
          <a:solidFill>
            <a:srgbClr val="DADBF1"/>
          </a:solidFill>
          <a:ln w="7620">
            <a:solidFill>
              <a:srgbClr val="C0C1D7"/>
            </a:solidFill>
            <a:prstDash val="solid"/>
          </a:ln>
        </p:spPr>
      </p:sp>
      <p:sp>
        <p:nvSpPr>
          <p:cNvPr id="13" name="Text 10"/>
          <p:cNvSpPr/>
          <p:nvPr/>
        </p:nvSpPr>
        <p:spPr>
          <a:xfrm>
            <a:off x="6428065" y="6499265"/>
            <a:ext cx="2987873" cy="324445"/>
          </a:xfrm>
          <a:prstGeom prst="rect">
            <a:avLst/>
          </a:prstGeom>
          <a:noFill/>
          <a:ln/>
        </p:spPr>
        <p:txBody>
          <a:bodyPr wrap="none" lIns="0" tIns="0" rIns="0" bIns="0" rtlCol="0" anchor="t"/>
          <a:lstStyle/>
          <a:p>
            <a:pPr algn="l" indent="0" marL="0">
              <a:lnSpc>
                <a:spcPts val="2550"/>
              </a:lnSpc>
              <a:buNone/>
            </a:pPr>
            <a:r>
              <a:rPr lang="en-US" sz="2000" b="1" dirty="0">
                <a:solidFill>
                  <a:srgbClr val="272525"/>
                </a:solidFill>
                <a:latin typeface="Inter Bold" pitchFamily="34" charset="0"/>
                <a:ea typeface="Inter Bold" pitchFamily="34" charset="-122"/>
                <a:cs typeface="Inter Bold" pitchFamily="34" charset="-120"/>
              </a:rPr>
              <a:t>Competitive Advantage</a:t>
            </a:r>
            <a:endParaRPr lang="en-US" sz="2000" dirty="0"/>
          </a:p>
        </p:txBody>
      </p:sp>
      <p:sp>
        <p:nvSpPr>
          <p:cNvPr id="14" name="Text 11"/>
          <p:cNvSpPr/>
          <p:nvPr/>
        </p:nvSpPr>
        <p:spPr>
          <a:xfrm>
            <a:off x="6428065" y="6948249"/>
            <a:ext cx="7260669" cy="332184"/>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Use insights to stay ahead in the restaurant industry</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2025-09-18T08:27:45Z</dcterms:created>
  <dcterms:modified xsi:type="dcterms:W3CDTF">2025-09-18T08:27:45Z</dcterms:modified>
</cp:coreProperties>
</file>